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124"/>
  </p:notesMasterIdLst>
  <p:sldIdLst>
    <p:sldId id="266" r:id="rId2"/>
    <p:sldId id="271" r:id="rId3"/>
    <p:sldId id="369" r:id="rId4"/>
    <p:sldId id="410" r:id="rId5"/>
    <p:sldId id="368" r:id="rId6"/>
    <p:sldId id="371" r:id="rId7"/>
    <p:sldId id="370" r:id="rId8"/>
    <p:sldId id="284" r:id="rId9"/>
    <p:sldId id="372" r:id="rId10"/>
    <p:sldId id="411" r:id="rId11"/>
    <p:sldId id="373" r:id="rId12"/>
    <p:sldId id="285" r:id="rId13"/>
    <p:sldId id="376" r:id="rId14"/>
    <p:sldId id="375" r:id="rId15"/>
    <p:sldId id="379" r:id="rId16"/>
    <p:sldId id="283" r:id="rId17"/>
    <p:sldId id="378" r:id="rId18"/>
    <p:sldId id="412" r:id="rId19"/>
    <p:sldId id="282" r:id="rId20"/>
    <p:sldId id="288" r:id="rId21"/>
    <p:sldId id="380" r:id="rId22"/>
    <p:sldId id="381" r:id="rId23"/>
    <p:sldId id="382" r:id="rId24"/>
    <p:sldId id="383" r:id="rId25"/>
    <p:sldId id="286" r:id="rId26"/>
    <p:sldId id="357" r:id="rId27"/>
    <p:sldId id="358" r:id="rId28"/>
    <p:sldId id="287" r:id="rId29"/>
    <p:sldId id="359" r:id="rId30"/>
    <p:sldId id="289" r:id="rId31"/>
    <p:sldId id="290" r:id="rId32"/>
    <p:sldId id="291" r:id="rId33"/>
    <p:sldId id="294" r:id="rId34"/>
    <p:sldId id="384" r:id="rId35"/>
    <p:sldId id="385" r:id="rId36"/>
    <p:sldId id="295" r:id="rId37"/>
    <p:sldId id="386" r:id="rId38"/>
    <p:sldId id="388" r:id="rId39"/>
    <p:sldId id="389" r:id="rId40"/>
    <p:sldId id="390" r:id="rId41"/>
    <p:sldId id="296" r:id="rId42"/>
    <p:sldId id="392" r:id="rId43"/>
    <p:sldId id="391" r:id="rId44"/>
    <p:sldId id="297" r:id="rId45"/>
    <p:sldId id="397" r:id="rId46"/>
    <p:sldId id="298" r:id="rId47"/>
    <p:sldId id="396" r:id="rId48"/>
    <p:sldId id="395" r:id="rId49"/>
    <p:sldId id="300" r:id="rId50"/>
    <p:sldId id="299" r:id="rId51"/>
    <p:sldId id="361" r:id="rId52"/>
    <p:sldId id="393" r:id="rId53"/>
    <p:sldId id="301" r:id="rId54"/>
    <p:sldId id="302" r:id="rId55"/>
    <p:sldId id="303" r:id="rId56"/>
    <p:sldId id="304" r:id="rId57"/>
    <p:sldId id="413" r:id="rId58"/>
    <p:sldId id="305" r:id="rId59"/>
    <p:sldId id="306" r:id="rId60"/>
    <p:sldId id="307" r:id="rId61"/>
    <p:sldId id="308" r:id="rId62"/>
    <p:sldId id="398" r:id="rId63"/>
    <p:sldId id="309" r:id="rId64"/>
    <p:sldId id="310" r:id="rId65"/>
    <p:sldId id="311" r:id="rId66"/>
    <p:sldId id="399" r:id="rId67"/>
    <p:sldId id="312" r:id="rId68"/>
    <p:sldId id="400" r:id="rId69"/>
    <p:sldId id="313" r:id="rId70"/>
    <p:sldId id="401" r:id="rId71"/>
    <p:sldId id="403" r:id="rId72"/>
    <p:sldId id="314" r:id="rId73"/>
    <p:sldId id="315" r:id="rId74"/>
    <p:sldId id="316" r:id="rId75"/>
    <p:sldId id="404" r:id="rId76"/>
    <p:sldId id="352" r:id="rId77"/>
    <p:sldId id="317" r:id="rId78"/>
    <p:sldId id="318" r:id="rId79"/>
    <p:sldId id="319" r:id="rId80"/>
    <p:sldId id="351" r:id="rId81"/>
    <p:sldId id="320" r:id="rId82"/>
    <p:sldId id="405" r:id="rId83"/>
    <p:sldId id="321" r:id="rId84"/>
    <p:sldId id="322" r:id="rId85"/>
    <p:sldId id="323" r:id="rId86"/>
    <p:sldId id="325" r:id="rId87"/>
    <p:sldId id="406" r:id="rId88"/>
    <p:sldId id="324" r:id="rId89"/>
    <p:sldId id="407" r:id="rId90"/>
    <p:sldId id="327" r:id="rId91"/>
    <p:sldId id="329" r:id="rId92"/>
    <p:sldId id="331" r:id="rId93"/>
    <p:sldId id="335" r:id="rId94"/>
    <p:sldId id="332" r:id="rId95"/>
    <p:sldId id="333" r:id="rId96"/>
    <p:sldId id="408" r:id="rId97"/>
    <p:sldId id="334" r:id="rId98"/>
    <p:sldId id="336" r:id="rId99"/>
    <p:sldId id="353" r:id="rId100"/>
    <p:sldId id="338" r:id="rId101"/>
    <p:sldId id="341" r:id="rId102"/>
    <p:sldId id="342" r:id="rId103"/>
    <p:sldId id="343" r:id="rId104"/>
    <p:sldId id="340" r:id="rId105"/>
    <p:sldId id="409" r:id="rId106"/>
    <p:sldId id="339" r:id="rId107"/>
    <p:sldId id="337" r:id="rId108"/>
    <p:sldId id="344" r:id="rId109"/>
    <p:sldId id="346" r:id="rId110"/>
    <p:sldId id="347" r:id="rId111"/>
    <p:sldId id="348" r:id="rId112"/>
    <p:sldId id="345" r:id="rId113"/>
    <p:sldId id="350" r:id="rId114"/>
    <p:sldId id="349" r:id="rId115"/>
    <p:sldId id="354" r:id="rId116"/>
    <p:sldId id="364" r:id="rId117"/>
    <p:sldId id="363" r:id="rId118"/>
    <p:sldId id="366" r:id="rId119"/>
    <p:sldId id="365" r:id="rId120"/>
    <p:sldId id="355" r:id="rId121"/>
    <p:sldId id="356" r:id="rId122"/>
    <p:sldId id="292" r:id="rId1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/>
    <p:restoredTop sz="93056"/>
  </p:normalViewPr>
  <p:slideViewPr>
    <p:cSldViewPr snapToGrid="0" snapToObjects="1">
      <p:cViewPr varScale="1">
        <p:scale>
          <a:sx n="76" d="100"/>
          <a:sy n="76" d="100"/>
        </p:scale>
        <p:origin x="224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15/09/2020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31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2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3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2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3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9/15/20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9/15/20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9/15/20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9/15/20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9/15/20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noelcampo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noelcampos/sistemas-distribuido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67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67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67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feast.info/general-it-articles/merge-sort-pseudo-code-of-merge-sort-merge-sort-in-data-structure-divide-and-conquer-approach/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pf.com.br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-a-puzz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binary-search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suite.google.com.br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BR/docs/Mozilla/Firefox/Privacidade/Prote&#231;&#227;o_de_rastreamento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://azure.microsoft.com/" TargetMode="Externa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virtualization/what-is-virtualization" TargetMode="External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irtualization" TargetMode="External"/><Relationship Id="rId5" Type="http://schemas.openxmlformats.org/officeDocument/2006/relationships/hyperlink" Target="https://www.vmware.com/solutions/virtualization.html" TargetMode="External"/><Relationship Id="rId4" Type="http://schemas.openxmlformats.org/officeDocument/2006/relationships/hyperlink" Target="https://books.google.com.br/books?id=FCzVDAAAQBAJ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about/" TargetMode="External"/><Relationship Id="rId2" Type="http://schemas.openxmlformats.org/officeDocument/2006/relationships/hyperlink" Target="http://linuxcontain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s://www.docker.com/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hyperlink" Target="https://docs.docker.com/develop/develop-images/baseimages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x05Bks2Q3s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Ox05Bks2Q3s?feature=oembed" TargetMode="External"/><Relationship Id="rId4" Type="http://schemas.openxmlformats.org/officeDocument/2006/relationships/image" Target="../media/image6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5"/>
            <a:ext cx="12192000" cy="221432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b="1" i="1" dirty="0"/>
              <a:t>Fundamentos de Sistemas </a:t>
            </a:r>
            <a:r>
              <a:rPr lang="pt-BR" sz="5400" b="1" i="1" dirty="0" err="1"/>
              <a:t>Distribuídos</a:t>
            </a:r>
            <a:r>
              <a:rPr lang="pt-BR" sz="5400" b="1" i="1" dirty="0"/>
              <a:t>: o caminho que nos levou até eles</a:t>
            </a:r>
            <a:endParaRPr lang="pt-BR" sz="31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816" y="4575093"/>
            <a:ext cx="11632367" cy="2214324"/>
          </a:xfrm>
        </p:spPr>
        <p:txBody>
          <a:bodyPr>
            <a:noAutofit/>
          </a:bodyPr>
          <a:lstStyle/>
          <a:p>
            <a:pPr algn="l"/>
            <a:r>
              <a:rPr lang="pt-BR" sz="2600" b="1" dirty="0">
                <a:solidFill>
                  <a:schemeClr val="tx1"/>
                </a:solidFill>
              </a:rPr>
              <a:t>Prof. Me. Manoel Campos</a:t>
            </a:r>
          </a:p>
          <a:p>
            <a:pPr algn="l"/>
            <a:r>
              <a:rPr lang="pt-BR" sz="2600" b="1" dirty="0">
                <a:solidFill>
                  <a:schemeClr val="tx1"/>
                </a:solidFill>
              </a:rPr>
              <a:t>Instituto Federal de Educação do Tocantins </a:t>
            </a:r>
            <a:br>
              <a:rPr lang="pt-BR" sz="2600" b="1" dirty="0">
                <a:solidFill>
                  <a:schemeClr val="tx1"/>
                </a:solidFill>
              </a:rPr>
            </a:br>
            <a:r>
              <a:rPr lang="pt-BR" sz="2600" b="1" dirty="0">
                <a:hlinkClick r:id="rId3"/>
              </a:rPr>
              <a:t>about.me/manoelcampos</a:t>
            </a:r>
            <a:r>
              <a:rPr lang="pt-BR" sz="2600" b="1" dirty="0"/>
              <a:t> </a:t>
            </a:r>
            <a:endParaRPr lang="pt-BR" sz="2600" b="1" dirty="0">
              <a:hlinkClick r:id="rId4"/>
            </a:endParaRPr>
          </a:p>
          <a:p>
            <a:pPr algn="l"/>
            <a:r>
              <a:rPr lang="pt-BR" sz="2600" b="1" dirty="0">
                <a:hlinkClick r:id="rId4"/>
              </a:rPr>
              <a:t>github.com/manoelcampos/sistemas-distribuidos</a:t>
            </a:r>
            <a:r>
              <a:rPr lang="pt-BR" sz="2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DFE5C-CD26-1244-9DF1-2D12705EB5A0}"/>
              </a:ext>
            </a:extLst>
          </p:cNvPr>
          <p:cNvSpPr txBox="1"/>
          <p:nvPr/>
        </p:nvSpPr>
        <p:spPr>
          <a:xfrm>
            <a:off x="4707467" y="6420083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pngitem.com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376" y="5000297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Arquivos .</a:t>
            </a:r>
            <a:r>
              <a:rPr lang="pt-BR" sz="4000" b="1" dirty="0" err="1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bat</a:t>
            </a: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 Windows</a:t>
            </a:r>
            <a:endParaRPr lang="pt" sz="4000" b="1" dirty="0"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658533"/>
            <a:ext cx="10908264" cy="3818466"/>
          </a:xfrm>
        </p:spPr>
        <p:txBody>
          <a:bodyPr>
            <a:normAutofit/>
          </a:bodyPr>
          <a:lstStyle/>
          <a:p>
            <a:r>
              <a:rPr lang="pt" sz="3600" dirty="0"/>
              <a:t>Processamento decentralizado: preciso dividir ou decentralizar os dados</a:t>
            </a:r>
          </a:p>
          <a:p>
            <a:r>
              <a:rPr lang="en-US" sz="3600" dirty="0"/>
              <a:t>Facebook: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50533"/>
            <a:ext cx="10908264" cy="4326466"/>
          </a:xfrm>
        </p:spPr>
        <p:txBody>
          <a:bodyPr>
            <a:normAutofit/>
          </a:bodyPr>
          <a:lstStyle/>
          <a:p>
            <a:r>
              <a:rPr lang="en-US" sz="3600" dirty="0" err="1"/>
              <a:t>Usam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estão</a:t>
            </a:r>
            <a:r>
              <a:rPr lang="en-US" sz="3600" dirty="0"/>
              <a:t> fora de </a:t>
            </a:r>
            <a:r>
              <a:rPr lang="en-US" sz="3600" dirty="0" err="1"/>
              <a:t>escopo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criador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9258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0"/>
            <a:ext cx="11323509" cy="5032509"/>
          </a:xfrm>
        </p:spPr>
        <p:txBody>
          <a:bodyPr>
            <a:normAutofit/>
          </a:bodyPr>
          <a:lstStyle/>
          <a:p>
            <a:r>
              <a:rPr lang="pt" sz="3200" dirty="0"/>
              <a:t>Ocultar dos usuários /outros sistemas, falhas ocorridas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" sz="3200" dirty="0"/>
              <a:t>Se um componente falhar, outro deve assumir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116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9DA29155-C822-374F-B41F-9FCE0BDA8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16" name="Picture 15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D451E7C4-C2EC-0246-AE9B-ADBA132AD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79232" y="441616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57 0.00162 L 0.10951 0.00162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09622 0.00162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o sistema suporta até </a:t>
            </a:r>
            <a:r>
              <a:rPr lang="pt" sz="3200" dirty="0" err="1"/>
              <a:t>k</a:t>
            </a:r>
            <a:r>
              <a:rPr lang="pt" sz="3200" dirty="0"/>
              <a:t> falhas simultâneas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CE5DA78-D17B-1D42-B7E8-71BCB51D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5546" y="44052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Se mais uma falha ocorrer...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9655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2304" y="4405275"/>
            <a:ext cx="698500" cy="6985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6B2E7B5-FBBF-A647-8850-7B890865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64ACC5D-3D5D-A841-9352-E21F6FE0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79" y="5542282"/>
            <a:ext cx="809540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119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5E24B3-077D-2B41-9D77-70E54FBB862E}"/>
              </a:ext>
            </a:extLst>
          </p:cNvPr>
          <p:cNvCxnSpPr>
            <a:cxnSpLocks/>
          </p:cNvCxnSpPr>
          <p:nvPr/>
        </p:nvCxnSpPr>
        <p:spPr>
          <a:xfrm>
            <a:off x="9535259" y="588363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EFC712-4ADC-0145-B95F-B124AE29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40" y="3210567"/>
            <a:ext cx="1326022" cy="17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9 0.01019 L -0.00039 0.26343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57" y="114886"/>
            <a:ext cx="9530038" cy="111482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Processamento em lote (batch)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36" y="5628289"/>
            <a:ext cx="10908264" cy="1114825"/>
          </a:xfrm>
        </p:spPr>
        <p:txBody>
          <a:bodyPr>
            <a:normAutofit/>
          </a:bodyPr>
          <a:lstStyle/>
          <a:p>
            <a:r>
              <a:rPr lang="pt-PT" sz="3200" b="1" dirty="0">
                <a:solidFill>
                  <a:srgbClr val="FFFF00"/>
                </a:solidFill>
              </a:rPr>
              <a:t>Tarefas (jobs) executadas sem interrupção até o fim</a:t>
            </a:r>
          </a:p>
          <a:p>
            <a:r>
              <a:rPr lang="pt-PT" sz="3200" b="1" dirty="0">
                <a:solidFill>
                  <a:srgbClr val="FFFF00"/>
                </a:solidFill>
              </a:rPr>
              <a:t>Sem intervenção humana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9222917" y="1102171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medium.com</a:t>
            </a:r>
            <a:r>
              <a:rPr lang="pt-BR" sz="1000" dirty="0">
                <a:solidFill>
                  <a:schemeClr val="bg1"/>
                </a:solidFill>
              </a:rPr>
              <a:t>/@</a:t>
            </a:r>
            <a:r>
              <a:rPr lang="pt-BR" sz="1000" dirty="0" err="1">
                <a:solidFill>
                  <a:schemeClr val="bg1"/>
                </a:solidFill>
              </a:rPr>
              <a:t>karlitaliliana</a:t>
            </a:r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17" y="2286531"/>
            <a:ext cx="6356376" cy="2781198"/>
          </a:xfrm>
        </p:spPr>
        <p:txBody>
          <a:bodyPr>
            <a:normAutofit/>
          </a:bodyPr>
          <a:lstStyle/>
          <a:p>
            <a:r>
              <a:rPr lang="pt-PT" sz="3200" b="1" dirty="0"/>
              <a:t>Nos mainframes: execução centralizada e desconectada</a:t>
            </a:r>
          </a:p>
          <a:p>
            <a:r>
              <a:rPr lang="pt-PT" sz="3200" b="1" dirty="0"/>
              <a:t>Impossível usar vários mainframes para agilizar a execução das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3D2F8C-3B4E-734F-A4ED-C99CC534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14886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882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2" y="-78830"/>
            <a:ext cx="5718997" cy="1509490"/>
          </a:xfrm>
        </p:spPr>
        <p:txBody>
          <a:bodyPr>
            <a:normAutofit/>
          </a:bodyPr>
          <a:lstStyle/>
          <a:p>
            <a:pPr algn="l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14" y="5851953"/>
            <a:ext cx="10908264" cy="8457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PT" sz="3200" b="1" dirty="0">
                <a:solidFill>
                  <a:srgbClr val="FFFF00"/>
                </a:solidFill>
              </a:rPr>
              <a:t>Tarefas cada vez maiores e mais complexas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14</a:t>
            </a:fld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2EE69-BF9A-7B41-AE92-98F0647D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 err="1"/>
              <a:t>Surgimento</a:t>
            </a:r>
            <a:r>
              <a:rPr lang="en-US" sz="5400" b="1" dirty="0"/>
              <a:t> dos </a:t>
            </a:r>
            <a:r>
              <a:rPr lang="en-US" sz="5400" b="1" dirty="0" err="1"/>
              <a:t>sistemas</a:t>
            </a:r>
            <a:r>
              <a:rPr lang="en-US" sz="5400" b="1" dirty="0"/>
              <a:t> </a:t>
            </a:r>
            <a:r>
              <a:rPr lang="en-US" sz="5400" b="1" dirty="0" err="1"/>
              <a:t>distribuídos</a:t>
            </a:r>
            <a:r>
              <a:rPr lang="en-US" sz="5400" b="1" dirty="0"/>
              <a:t> (SD</a:t>
            </a:r>
            <a:r>
              <a:rPr lang="en-US" sz="5400" b="1" cap="none" dirty="0"/>
              <a:t>s</a:t>
            </a:r>
            <a:r>
              <a:rPr lang="en-US" sz="5400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1A1B-457A-B946-B219-39D02B49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8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Terminais burros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98139" y="134779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tenor.com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51" y="-6820"/>
            <a:ext cx="9530038" cy="99750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1" cap="none" dirty="0">
                <a:solidFill>
                  <a:schemeClr val="bg1"/>
                </a:solidFill>
              </a:rPr>
              <a:t>Terminais </a:t>
            </a:r>
            <a:br>
              <a:rPr lang="pt-BR" b="1" i="1" cap="none" dirty="0">
                <a:solidFill>
                  <a:schemeClr val="bg1"/>
                </a:solidFill>
              </a:rPr>
            </a:br>
            <a:r>
              <a:rPr lang="pt-BR" b="1" i="1" cap="none" dirty="0">
                <a:solidFill>
                  <a:schemeClr val="bg1"/>
                </a:solidFill>
              </a:rPr>
              <a:t>Burros</a:t>
            </a:r>
            <a:endParaRPr lang="pt-BR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585544"/>
            <a:ext cx="10908264" cy="35509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Mas não possuíam recursos computacionais para compor um sistema distribuído</a:t>
            </a:r>
          </a:p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243570" y="6393326"/>
            <a:ext cx="3704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4002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758173" y="639332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dell.com</a:t>
            </a:r>
            <a:endParaRPr lang="pt-BR" sz="1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3BA6F-8B32-C844-87AA-8FDAB8B8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611"/>
            <a:ext cx="8610600" cy="1293028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Thin</a:t>
            </a:r>
            <a:r>
              <a:rPr lang="pt-BR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 </a:t>
            </a:r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Client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2408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b="1" i="1"/>
              <a:t>A era dos mainframes</a:t>
            </a:r>
            <a:endParaRPr lang="en-US" sz="37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95FF10-1FB8-436D-BD0A-5F0D9082A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15E1F5-1C97-418B-B8B1-A3457E5C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1">
            <a:extLst>
              <a:ext uri="{FF2B5EF4-FFF2-40B4-BE49-F238E27FC236}">
                <a16:creationId xmlns:a16="http://schemas.microsoft.com/office/drawing/2014/main" id="{3E7929B2-D163-40F0-A012-01126A98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door&#10;&#10;Description automatically generated">
            <a:extLst>
              <a:ext uri="{FF2B5EF4-FFF2-40B4-BE49-F238E27FC236}">
                <a16:creationId xmlns:a16="http://schemas.microsoft.com/office/drawing/2014/main" id="{DB527E2D-9B23-8B47-B514-66D7AACF5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6" y="929447"/>
            <a:ext cx="6638816" cy="4999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6499-DE39-BB43-AFD1-19E34D08F2F9}"/>
              </a:ext>
            </a:extLst>
          </p:cNvPr>
          <p:cNvSpPr txBox="1"/>
          <p:nvPr/>
        </p:nvSpPr>
        <p:spPr>
          <a:xfrm>
            <a:off x="596348" y="6611779"/>
            <a:ext cx="3485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gfycat.com</a:t>
            </a:r>
            <a:r>
              <a:rPr lang="pt-BR" sz="1000" dirty="0"/>
              <a:t>/</a:t>
            </a:r>
            <a:r>
              <a:rPr lang="pt-BR" sz="1000" dirty="0" err="1"/>
              <a:t>inborntorngardensnake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71" y="163268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Aplicação da abordagem 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“Divide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and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Conquer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” [PA]</a:t>
            </a:r>
          </a:p>
          <a:p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Divisão de um problema em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sub-problemas</a:t>
            </a:r>
            <a:endParaRPr lang="pt-BR" sz="3600" b="1" i="1" dirty="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487889" y="6417733"/>
            <a:ext cx="3724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Img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slideplayer.com</a:t>
            </a:r>
            <a:r>
              <a:rPr lang="pt-BR" sz="1200" dirty="0">
                <a:solidFill>
                  <a:schemeClr val="bg1"/>
                </a:solidFill>
              </a:rPr>
              <a:t>/slide/7658215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5" y="37348"/>
            <a:ext cx="3747305" cy="1994651"/>
          </a:xfrm>
        </p:spPr>
        <p:txBody>
          <a:bodyPr>
            <a:normAutofit/>
          </a:bodyPr>
          <a:lstStyle/>
          <a:p>
            <a:pPr algn="l"/>
            <a:r>
              <a:rPr lang="pt-BR" sz="3800" b="1" i="1" cap="none" dirty="0"/>
              <a:t>Dividir pra Conquistar: Ordenação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9592733" y="6477000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3"/>
              </a:rPr>
              <a:t>Imagem: https://freefeast.info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81494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8" y="23436"/>
            <a:ext cx="7522943" cy="540126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800" b="1" i="1" cap="none" dirty="0"/>
              <a:t>Dividir pra Conquistar: Jogos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907212" y="622299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>
                <a:hlinkClick r:id="rId3"/>
              </a:rPr>
              <a:t>http://www.kopf.com.br</a:t>
            </a:r>
            <a:br>
              <a:rPr lang="pt-BR" sz="1200" dirty="0"/>
            </a:br>
            <a:r>
              <a:rPr lang="pt-BR" sz="1200" dirty="0">
                <a:hlinkClick r:id="rId4"/>
              </a:rPr>
              <a:t>https://im-a-puzzle.com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96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371809" y="6392332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hlinkClick r:id="rId3"/>
              </a:rPr>
              <a:t>https://devopedia.org/binary-search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701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56B12-73C9-B84F-8716-4A507EB8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🚀 </a:t>
            </a:r>
            <a:r>
              <a:rPr lang="en-US" sz="5400" dirty="0" err="1"/>
              <a:t>Propulsão</a:t>
            </a:r>
            <a:r>
              <a:rPr lang="en-US" sz="5400" dirty="0"/>
              <a:t> dos </a:t>
            </a:r>
            <a:r>
              <a:rPr lang="en-US" sz="5400" dirty="0" err="1"/>
              <a:t>sistemas</a:t>
            </a:r>
            <a:r>
              <a:rPr lang="en-US" sz="5400" dirty="0"/>
              <a:t> </a:t>
            </a:r>
            <a:r>
              <a:rPr lang="en-US" sz="5400" dirty="0" err="1"/>
              <a:t>distribúidos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092E-D040-0741-A777-68D224C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8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Promovidos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27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28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propulsão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>
              <a:buNone/>
            </a:pPr>
            <a:endParaRPr lang="pt-BR" sz="800" dirty="0"/>
          </a:p>
          <a:p>
            <a:pPr marL="0" indent="0" algn="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968068-BF1D-4383-B048-B8CC1C225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4C25584-5398-4610-B5E5-21CFFB2D1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3270712"/>
            <a:ext cx="6273428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dirty="0"/>
              <a:t>Estes </a:t>
            </a:r>
            <a:r>
              <a:rPr lang="en-US" b="1" dirty="0" err="1"/>
              <a:t>eram</a:t>
            </a:r>
            <a:r>
              <a:rPr lang="en-US" b="1" dirty="0"/>
              <a:t> o que </a:t>
            </a:r>
            <a:r>
              <a:rPr lang="en-US" b="1" dirty="0" err="1"/>
              <a:t>chamamos</a:t>
            </a:r>
            <a:r>
              <a:rPr lang="en-US" b="1" dirty="0"/>
              <a:t> de </a:t>
            </a:r>
            <a:r>
              <a:rPr lang="en-US" b="1" dirty="0" err="1"/>
              <a:t>servidores</a:t>
            </a:r>
            <a:r>
              <a:rPr lang="en-US" b="1" dirty="0"/>
              <a:t> </a:t>
            </a:r>
            <a:r>
              <a:rPr lang="en-US" b="1" dirty="0" err="1"/>
              <a:t>hoje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03AF63-3ED4-4E74-B8EA-736C3FFE0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13B2B9D8-F248-9349-A3A2-FF0859718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77" y="10355"/>
            <a:ext cx="5705532" cy="4296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8E340-D048-9B4D-86A1-4A2039DBA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782" y="4351274"/>
            <a:ext cx="3374135" cy="2530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5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4" y="6206067"/>
            <a:ext cx="11365803" cy="8043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3600" b="1" dirty="0"/>
              <a:t>Computadores independentes são parte do SD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47874DD-EB9C-5F4F-8909-4CBC798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642" y="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podem estar temporariamente indisponíveis ou defeituosos</a:t>
            </a:r>
          </a:p>
          <a:p>
            <a:r>
              <a:rPr lang="pt-PT" sz="3600" dirty="0"/>
              <a:t>Sem interromper 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48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827867"/>
            <a:ext cx="10908264" cy="3649133"/>
          </a:xfrm>
        </p:spPr>
        <p:txBody>
          <a:bodyPr>
            <a:normAutofit/>
          </a:bodyPr>
          <a:lstStyle/>
          <a:p>
            <a:r>
              <a:rPr lang="pt" sz="3200" dirty="0"/>
              <a:t>Características essenciais no projeto de </a:t>
            </a:r>
            <a:r>
              <a:rPr lang="pt" sz="3200" dirty="0" err="1"/>
              <a:t>SDs</a:t>
            </a:r>
            <a:endParaRPr lang="pt" sz="3200" dirty="0"/>
          </a:p>
          <a:p>
            <a:r>
              <a:rPr lang="pt" sz="3200" dirty="0"/>
              <a:t>Viabilizam a expansão da escala destes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200" b="1" dirty="0"/>
              <a:t>Aumentar a escala = Aumentar capacidade pra atender maior demanda de usuários/acessos.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27579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Um dos grandes desafios de SD, que depende do seu projeto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15715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1"/>
            <a:ext cx="3148461" cy="14414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8964" y="1325434"/>
            <a:ext cx="3404405" cy="1851518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05970" y="4007926"/>
            <a:ext cx="2704909" cy="135245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C3B5A0-997C-5340-8F96-A6DE5839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828" y="2474957"/>
            <a:ext cx="3937874" cy="2046243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web: maior SD existente</a:t>
            </a:r>
            <a:endParaRPr lang="pt-B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2031-0FC9-3C48-B5F2-1316BE58654B}"/>
              </a:ext>
            </a:extLst>
          </p:cNvPr>
          <p:cNvSpPr txBox="1"/>
          <p:nvPr/>
        </p:nvSpPr>
        <p:spPr>
          <a:xfrm>
            <a:off x="1788570" y="6421393"/>
            <a:ext cx="86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List_of_countries_by_number_of_Internet_users</a:t>
            </a:r>
            <a:r>
              <a:rPr lang="en-US" dirty="0"/>
              <a:t> 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7756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E253802-2FE2-4F1F-B256-423BEF09F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6DA38B-3157-4942-A661-E0CB67B56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E9B2A25-1C7D-4CB2-A5BC-A00A165B3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60" y="1223889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 err="1"/>
              <a:t>Apesar</a:t>
            </a:r>
            <a:r>
              <a:rPr lang="en-US" sz="4800" b="1" dirty="0"/>
              <a:t> do </a:t>
            </a:r>
            <a:r>
              <a:rPr lang="en-US" sz="4800" b="1" dirty="0" err="1"/>
              <a:t>termo</a:t>
            </a:r>
            <a:r>
              <a:rPr lang="en-US" sz="4800" b="1" dirty="0"/>
              <a:t> </a:t>
            </a:r>
            <a:r>
              <a:rPr lang="en-US" sz="4800" b="1" dirty="0" err="1"/>
              <a:t>ainda</a:t>
            </a:r>
            <a:r>
              <a:rPr lang="en-US" sz="4800" b="1" dirty="0"/>
              <a:t> ser </a:t>
            </a:r>
            <a:r>
              <a:rPr lang="en-US" sz="4800" b="1" dirty="0" err="1"/>
              <a:t>utilizado</a:t>
            </a:r>
            <a:r>
              <a:rPr lang="en-US" sz="4800" b="1" dirty="0"/>
              <a:t> e </a:t>
            </a:r>
            <a:r>
              <a:rPr lang="en-US" sz="4800" b="1" dirty="0" err="1"/>
              <a:t>terem</a:t>
            </a:r>
            <a:r>
              <a:rPr lang="en-US" sz="4800" b="1" dirty="0"/>
              <a:t> </a:t>
            </a:r>
            <a:r>
              <a:rPr lang="en-US" sz="4800" b="1" dirty="0" err="1"/>
              <a:t>evoluído</a:t>
            </a:r>
            <a:endParaRPr lang="en-US" sz="48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A77C7B-305E-4DDF-9183-83A2B75F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0093B5-413E-457B-B659-A3F6727A7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2462B-45DB-5B45-B6A2-57AE0563C5B4}"/>
              </a:ext>
            </a:extLst>
          </p:cNvPr>
          <p:cNvSpPr txBox="1"/>
          <p:nvPr/>
        </p:nvSpPr>
        <p:spPr>
          <a:xfrm>
            <a:off x="196665" y="268356"/>
            <a:ext cx="9794002" cy="87111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/>
              <a:t>IBM z15 Mainframe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C4849-DCBF-A44C-9F31-183DEBD6D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5"/>
          <a:stretch/>
        </p:blipFill>
        <p:spPr>
          <a:xfrm>
            <a:off x="886110" y="1002085"/>
            <a:ext cx="3035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0"/>
            <a:ext cx="314846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4" y="1114973"/>
            <a:ext cx="3404405" cy="2272440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70" y="3764286"/>
            <a:ext cx="2704909" cy="18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9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Resumindo 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Computadores independentes</a:t>
            </a:r>
          </a:p>
          <a:p>
            <a:r>
              <a:rPr lang="pt-PT" sz="3600" dirty="0"/>
              <a:t>Interligados em rede</a:t>
            </a:r>
          </a:p>
          <a:p>
            <a:r>
              <a:rPr lang="pt-PT" sz="3600" dirty="0"/>
              <a:t>Visão de sistema único</a:t>
            </a:r>
          </a:p>
          <a:p>
            <a:r>
              <a:rPr lang="pt-PT" sz="3600" dirty="0"/>
              <a:t>Comunicação por troca de mensagens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6197-F148-2640-8B8C-60DD5293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266" y="200050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BR" sz="4800" b="1" dirty="0">
                <a:solidFill>
                  <a:srgbClr val="FFFF00"/>
                </a:solidFill>
                <a:effectLst>
                  <a:outerShdw blurRad="558800" dist="38100" dir="5400000" algn="t" rotWithShape="0">
                    <a:prstClr val="black"/>
                  </a:outerShdw>
                </a:effectLst>
              </a:rPr>
              <a:t>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9A7B6-F608-4B46-AA25-CCB67BB4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305C5-E348-9F42-95BD-B92073294854}"/>
              </a:ext>
            </a:extLst>
          </p:cNvPr>
          <p:cNvSpPr/>
          <p:nvPr/>
        </p:nvSpPr>
        <p:spPr>
          <a:xfrm>
            <a:off x="4222168" y="6416961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dirty="0">
                <a:solidFill>
                  <a:srgbClr val="FFFF00"/>
                </a:solidFill>
              </a:rPr>
              <a:t>Img: www.accountingweb.com</a:t>
            </a:r>
          </a:p>
        </p:txBody>
      </p:sp>
    </p:spTree>
    <p:extLst>
      <p:ext uri="{BB962C8B-B14F-4D97-AF65-F5344CB8AC3E}">
        <p14:creationId xmlns:p14="http://schemas.microsoft.com/office/powerpoint/2010/main" val="3669625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26484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0" y="2566108"/>
            <a:ext cx="9758923" cy="429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EE5DF-96B1-FC42-9789-110B1516BEDE}"/>
              </a:ext>
            </a:extLst>
          </p:cNvPr>
          <p:cNvSpPr txBox="1"/>
          <p:nvPr/>
        </p:nvSpPr>
        <p:spPr>
          <a:xfrm>
            <a:off x="9708124" y="5838877"/>
            <a:ext cx="2641299" cy="91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Figura</a:t>
            </a:r>
            <a:r>
              <a:rPr lang="en-BR" dirty="0"/>
              <a:t>: Adaptada de </a:t>
            </a:r>
            <a:r>
              <a:rPr lang="pt-BR" dirty="0" err="1"/>
              <a:t>Tanenbaum</a:t>
            </a:r>
            <a:r>
              <a:rPr lang="pt-BR" dirty="0"/>
              <a:t> e Steen 2008</a:t>
            </a:r>
          </a:p>
        </p:txBody>
      </p:sp>
    </p:spTree>
    <p:extLst>
      <p:ext uri="{BB962C8B-B14F-4D97-AF65-F5344CB8AC3E}">
        <p14:creationId xmlns:p14="http://schemas.microsoft.com/office/powerpoint/2010/main" val="15233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São parecidos com a JVM, interpretadores </a:t>
            </a:r>
            <a:r>
              <a:rPr lang="pt-PT" sz="3600" dirty="0" err="1"/>
              <a:t>Python</a:t>
            </a:r>
            <a:r>
              <a:rPr lang="pt-PT" sz="3600" dirty="0"/>
              <a:t>, PHP, </a:t>
            </a:r>
            <a:r>
              <a:rPr lang="pt-PT" sz="3600" dirty="0" err="1"/>
              <a:t>etc</a:t>
            </a:r>
            <a:r>
              <a:rPr lang="pt-PT" sz="3600" dirty="0"/>
              <a:t> ...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974575" y="2868388"/>
            <a:ext cx="9084037" cy="39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Fornecem recursos como comunicação entre componentes</a:t>
            </a:r>
          </a:p>
          <a:p>
            <a:r>
              <a:rPr lang="pt-PT" sz="3600" dirty="0"/>
              <a:t>permite comunicação mesmo com diferenças entre arquiteturas e linguagens de programação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5443494" y="3762222"/>
            <a:ext cx="6639012" cy="29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PT" sz="3600" dirty="0"/>
          </a:p>
          <a:p>
            <a:r>
              <a:rPr lang="pt-PT" sz="3600" dirty="0" err="1"/>
              <a:t>APIs</a:t>
            </a:r>
            <a:r>
              <a:rPr lang="pt-PT" sz="3600" dirty="0"/>
              <a:t>: funcionalidades para o desenvolvimento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3488267" y="3534098"/>
            <a:ext cx="7570345" cy="33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Ginga: </a:t>
            </a:r>
            <a:r>
              <a:rPr lang="pt-PT" sz="3600" dirty="0" err="1"/>
              <a:t>Middleware</a:t>
            </a:r>
            <a:r>
              <a:rPr lang="pt-PT" sz="3600" dirty="0"/>
              <a:t> do Sistema Brasileiro de TV Digital (SBTVD)</a:t>
            </a:r>
          </a:p>
          <a:p>
            <a:r>
              <a:rPr lang="pt-PT" sz="3600" dirty="0"/>
              <a:t>Recursos: segurança da execução dos </a:t>
            </a:r>
            <a:r>
              <a:rPr lang="pt-PT" sz="3600" dirty="0" err="1"/>
              <a:t>apps</a:t>
            </a:r>
            <a:r>
              <a:rPr lang="pt-PT" sz="3600" dirty="0"/>
              <a:t> na TV, controle do conteúdo televisivo (audiovisual) recebido pelas ondas de rádio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7203-4602-CA48-873E-32928C53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88" y="4570410"/>
            <a:ext cx="3826933" cy="2285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74037-8895-4E4E-8A4D-F19230BA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8" y="5013299"/>
            <a:ext cx="2445279" cy="1195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51A3E-21D0-324D-AB8B-FDB98174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7" b="23151"/>
          <a:stretch/>
        </p:blipFill>
        <p:spPr>
          <a:xfrm>
            <a:off x="562481" y="4707462"/>
            <a:ext cx="3572933" cy="18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Historicamente eram sistemas proprietários, complexos e pesados</a:t>
            </a:r>
          </a:p>
          <a:p>
            <a:r>
              <a:rPr lang="pt-PT" sz="3600" dirty="0"/>
              <a:t>Impactam o desempenho e escalabilidade do sistema</a:t>
            </a:r>
          </a:p>
          <a:p>
            <a:r>
              <a:rPr lang="pt-PT" sz="3600" dirty="0"/>
              <a:t>Novas tecnologias/protocolos: dispensam ou usam </a:t>
            </a:r>
            <a:r>
              <a:rPr lang="pt-PT" sz="3600" dirty="0" err="1"/>
              <a:t>middlewares</a:t>
            </a:r>
            <a:r>
              <a:rPr lang="pt-PT" sz="3600" dirty="0"/>
              <a:t> leves e abertos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4850" y="267425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sz="4800" b="1" i="1" dirty="0"/>
              <a:t>Objetivos de um sistema distribuído</a:t>
            </a:r>
            <a:endParaRPr lang="pt-BR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Mainframes até os anos 80 eram grandes, pesados, caros 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e sem conexão de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596348" y="6611779"/>
            <a:ext cx="3190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>
                <a:solidFill>
                  <a:schemeClr val="bg1"/>
                </a:solidFill>
              </a:rPr>
              <a:t>Imagens: https://jilldennison.com  / gfycat.com</a:t>
            </a:r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2CB8E5E-0CE5-904A-ABB4-C354B234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0" y="5397500"/>
            <a:ext cx="3492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físicos e/ou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558FC9-6907-C941-976A-3A2B695533A6}"/>
              </a:ext>
            </a:extLst>
          </p:cNvPr>
          <p:cNvGrpSpPr/>
          <p:nvPr/>
        </p:nvGrpSpPr>
        <p:grpSpPr>
          <a:xfrm>
            <a:off x="596347" y="4352029"/>
            <a:ext cx="10813383" cy="3136900"/>
            <a:chOff x="596347" y="4352029"/>
            <a:chExt cx="10813383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4600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4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6" y="3075069"/>
            <a:ext cx="7531651" cy="130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Otimização no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5AC70-FE00-5B4D-BD2E-B1AF16F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5508" y="2073014"/>
            <a:ext cx="2298183" cy="271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4368800" y="6282267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www.kissclipart.com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292349"/>
            <a:ext cx="10908264" cy="2929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b="1" dirty="0"/>
              <a:t>(</a:t>
            </a:r>
            <a:r>
              <a:rPr lang="pt" sz="3600" b="1" i="1" dirty="0"/>
              <a:t>Capital </a:t>
            </a:r>
            <a:r>
              <a:rPr lang="pt" sz="3600" b="1" i="1" dirty="0" err="1"/>
              <a:t>Expenditures</a:t>
            </a:r>
            <a:r>
              <a:rPr lang="pt" sz="3600" b="1" dirty="0"/>
              <a:t>, CAPEX)</a:t>
            </a:r>
            <a:endParaRPr lang="pt-BR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3759200" y="6265333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mercercluster.com</a:t>
            </a:r>
            <a:endParaRPr lang="pt-BR" sz="1200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4DF7494-020B-4C4C-8A55-C353774B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9" y="3809999"/>
            <a:ext cx="2220109" cy="29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l="20000" t="20000" r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396"/>
            <a:ext cx="9530038" cy="996332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81" y="5604933"/>
            <a:ext cx="10908264" cy="1187671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233207" y="923228"/>
            <a:ext cx="6369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 e dados</a:t>
            </a:r>
          </a:p>
          <a:p>
            <a:r>
              <a:rPr lang="pt" sz="3600" dirty="0"/>
              <a:t>Reduz o tempo de execução de tarefas </a:t>
            </a:r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2"/>
              </a:rPr>
              <a:t>G</a:t>
            </a:r>
            <a:r>
              <a:rPr lang="en-US" sz="3600" dirty="0">
                <a:hlinkClick r:id="rId2"/>
              </a:rPr>
              <a:t>S</a:t>
            </a:r>
            <a:r>
              <a:rPr lang="pt" sz="3600" dirty="0" err="1">
                <a:hlinkClick r:id="rId2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65" y="4618197"/>
            <a:ext cx="2514496" cy="2239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3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</a:t>
            </a:r>
            <a:r>
              <a:rPr lang="pt" sz="3600" dirty="0" err="1"/>
              <a:t>Tanenbum</a:t>
            </a:r>
            <a:r>
              <a:rPr lang="pt" sz="3600" dirty="0"/>
              <a:t>, 2008] é comentado que os sistemas oferecem pouca proteção de privacidade, o que não é </a:t>
            </a:r>
            <a:r>
              <a:rPr lang="pt" sz="3600"/>
              <a:t>mais verdade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/>
              <a:t>Mainframes funcionavam isolados</a:t>
            </a:r>
          </a:p>
          <a:p>
            <a:r>
              <a:rPr lang="pt-BR" sz="3200" b="1" dirty="0"/>
              <a:t>Sem acesso remoto de múltiplos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i="1" dirty="0" err="1"/>
              <a:t>Coulouris</a:t>
            </a:r>
            <a:r>
              <a:rPr lang="pt-BR" sz="3600" i="1" dirty="0"/>
              <a:t> et. al.</a:t>
            </a:r>
            <a:r>
              <a:rPr lang="pt-BR" sz="3600" dirty="0"/>
              <a:t>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uma</a:t>
            </a:r>
            <a:r>
              <a:rPr lang="en-US" sz="3600" dirty="0"/>
              <a:t> das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características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endParaRPr lang="en-US" sz="3600" dirty="0"/>
          </a:p>
          <a:p>
            <a:r>
              <a:rPr lang="en-US" sz="3600" dirty="0" err="1"/>
              <a:t>Escalabilidade</a:t>
            </a:r>
            <a:r>
              <a:rPr lang="en-US" sz="3600" dirty="0"/>
              <a:t> </a:t>
            </a:r>
            <a:r>
              <a:rPr lang="en-US" sz="3600" dirty="0" err="1"/>
              <a:t>vem</a:t>
            </a:r>
            <a:r>
              <a:rPr lang="en-US" sz="3600" dirty="0"/>
              <a:t> de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/>
              <a:t>Um SD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mudar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dezenas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Capacidade pode ser adicionada pela utilização de novos servidores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É o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dirty="0"/>
              <a:t>)</a:t>
            </a:r>
          </a:p>
          <a:p>
            <a:r>
              <a:rPr lang="pt" sz="3200" dirty="0"/>
              <a:t>Aplicação é distribuída entre diversos servidores para fazer Balanceamento de Carga (</a:t>
            </a:r>
            <a:r>
              <a:rPr lang="pt" sz="3200" i="1" dirty="0" err="1"/>
              <a:t>Load</a:t>
            </a:r>
            <a:r>
              <a:rPr lang="pt" sz="3200" i="1" dirty="0"/>
              <a:t> </a:t>
            </a:r>
            <a:r>
              <a:rPr lang="pt" sz="3200" i="1" dirty="0" err="1"/>
              <a:t>Balancing</a:t>
            </a:r>
            <a:r>
              <a:rPr lang="pt" sz="3200" dirty="0"/>
              <a:t>)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Aumento da capacidade computacional deve ser automatizado</a:t>
            </a:r>
          </a:p>
          <a:p>
            <a:r>
              <a:rPr lang="pt" sz="3200" dirty="0"/>
              <a:t>Sem isso, o sistema perderá desempenho ou deixará de atender usuários até que haja intervenção da TI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):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FEB56-996F-D84C-BD8D-4EB03104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3128298"/>
            <a:ext cx="4047066" cy="40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2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Escalabilidade horizontal na </a:t>
            </a:r>
            <a:r>
              <a:rPr lang="pt" sz="3600" dirty="0" err="1"/>
              <a:t>Cloud</a:t>
            </a:r>
            <a:r>
              <a:rPr lang="pt" sz="3600" dirty="0"/>
              <a:t>: possibilitada por meio de </a:t>
            </a:r>
            <a:r>
              <a:rPr lang="pt" sz="3600" b="1" dirty="0"/>
              <a:t>virtualização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 descr="Horizontal Scaling">
            <a:extLst>
              <a:ext uri="{FF2B5EF4-FFF2-40B4-BE49-F238E27FC236}">
                <a16:creationId xmlns:a16="http://schemas.microsoft.com/office/drawing/2014/main" id="{C29438FA-0C30-E049-9A8D-E95058C9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72" y="4761185"/>
            <a:ext cx="10673255" cy="14108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b="1" cap="all" dirty="0">
                <a:solidFill>
                  <a:schemeClr val="bg1"/>
                </a:solidFill>
              </a:rPr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4692676"/>
            <a:ext cx="11842228" cy="205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ambientes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dentro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6"/>
              </a:rPr>
              <a:t>[4]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368EA-19E0-D044-B0C6-BC32C5BAE54D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87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5520267"/>
            <a:ext cx="11842228" cy="1229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" sz="3600" dirty="0"/>
              <a:t>Uma das formas para conseguir compartilhamento de recursos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1BC75-DFA6-D547-9E70-E0B89AA5B203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107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Mais comuns: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Contêineres se popularizaram apenas em 2013</a:t>
            </a:r>
            <a:r>
              <a:rPr lang="pt" sz="3600" dirty="0"/>
              <a:t>: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A4BC9AA5-0A6E-FE42-8D97-ACDA890F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Máquinas Virtuais (</a:t>
            </a:r>
            <a:r>
              <a:rPr lang="pt" b="1" cap="none" dirty="0" err="1"/>
              <a:t>VMs</a:t>
            </a:r>
            <a:r>
              <a:rPr lang="pt" b="1" cap="none" dirty="0"/>
              <a:t>)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 err="1"/>
              <a:t>Contêiners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Contêiner</a:t>
            </a:r>
            <a:r>
              <a:rPr lang="pt" sz="3200" dirty="0"/>
              <a:t>: pacote com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: não possuem SO próprio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74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F21BB330-6CAE-5A42-9D95-CF42AEC2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 err="1"/>
              <a:t>Contêiners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Atualmente: </a:t>
            </a:r>
            <a:r>
              <a:rPr lang="en-US" sz="3200" dirty="0">
                <a:hlinkClick r:id="rId2"/>
              </a:rPr>
              <a:t>C</a:t>
            </a:r>
            <a:r>
              <a:rPr lang="pt" sz="3200" dirty="0">
                <a:hlinkClick r:id="rId2"/>
              </a:rPr>
              <a:t>ontêineres Linux</a:t>
            </a:r>
            <a:r>
              <a:rPr lang="pt" sz="3200" dirty="0"/>
              <a:t> e </a:t>
            </a:r>
            <a:r>
              <a:rPr lang="pt" sz="3200" dirty="0">
                <a:hlinkClick r:id="rId3"/>
              </a:rPr>
              <a:t>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Popularizados com </a:t>
            </a:r>
            <a:r>
              <a:rPr lang="pt" sz="3200" dirty="0">
                <a:hlinkClick r:id="rId4"/>
              </a:rPr>
              <a:t>Docker</a:t>
            </a:r>
            <a:r>
              <a:rPr lang="pt" sz="3200" dirty="0"/>
              <a:t>: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75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 err="1"/>
              <a:t>Contêiners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Má prática de iniciantes em </a:t>
            </a:r>
            <a:r>
              <a:rPr lang="pt-PT" sz="3200" dirty="0" err="1"/>
              <a:t>Docker</a:t>
            </a:r>
            <a:r>
              <a:rPr lang="pt-PT" sz="3200" dirty="0"/>
              <a:t>: criar </a:t>
            </a:r>
            <a:r>
              <a:rPr lang="pt-PT" sz="3200" dirty="0" err="1"/>
              <a:t>contêineres</a:t>
            </a:r>
            <a:r>
              <a:rPr lang="pt-PT" sz="3200" dirty="0"/>
              <a:t> tão grandes quanto </a:t>
            </a:r>
            <a:r>
              <a:rPr lang="pt-PT" sz="3200" dirty="0" err="1"/>
              <a:t>VMs</a:t>
            </a:r>
            <a:r>
              <a:rPr lang="pt-PT" sz="3200" dirty="0"/>
              <a:t> inteiras.</a:t>
            </a:r>
          </a:p>
          <a:p>
            <a:r>
              <a:rPr lang="pt-PT" sz="3200" dirty="0">
                <a:hlinkClick r:id="rId2"/>
              </a:rPr>
              <a:t>Pode-se criar contêineres do zero (</a:t>
            </a:r>
            <a:r>
              <a:rPr lang="pt-PT" sz="3200" i="1" dirty="0">
                <a:hlinkClick r:id="rId2"/>
              </a:rPr>
              <a:t>from scratch</a:t>
            </a:r>
            <a:r>
              <a:rPr lang="pt-PT" sz="3200" dirty="0">
                <a:hlinkClick r:id="rId2"/>
              </a:rPr>
              <a:t>)</a:t>
            </a:r>
            <a:r>
              <a:rPr lang="pt-PT" sz="3200" dirty="0"/>
              <a:t> que não incluem ferramentas de distribuições específicas como </a:t>
            </a:r>
            <a:r>
              <a:rPr lang="pt-PT" sz="3200" dirty="0" err="1"/>
              <a:t>Ubuntu</a:t>
            </a:r>
            <a:r>
              <a:rPr lang="pt-PT" sz="3200" dirty="0"/>
              <a:t>.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858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Tecnologias permitem que ambientes virtualizados (</a:t>
            </a:r>
            <a:r>
              <a:rPr lang="pt" sz="3200" dirty="0" err="1"/>
              <a:t>VMs</a:t>
            </a:r>
            <a:r>
              <a:rPr lang="pt" sz="3200" dirty="0"/>
              <a:t> ou contêineres) sejam criados, iniciados, clonados, finalizados de forma automatizada</a:t>
            </a:r>
          </a:p>
          <a:p>
            <a:r>
              <a:rPr lang="pt" sz="3200" dirty="0"/>
              <a:t>Ambiente pode ser clonado para implantação em outro servidor quando a demanda de usuários aumentar, permitindo balancear a carga</a:t>
            </a:r>
          </a:p>
          <a:p>
            <a:r>
              <a:rPr lang="pt" sz="3200" dirty="0"/>
              <a:t>Ambientes podem ser finalizados quando a demanda de acessos diminuir, para não deixar recursos físicos ociosos, liberando para uso de outros clientes ou aplicações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 a computação em nuvem, temos uma capacidade computacional aparentemente infinita</a:t>
            </a:r>
            <a:endParaRPr lang="pt" sz="3600" dirty="0"/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Recursos na nuvem tem custo: escalabilidade pode ser limitada pelo orçamento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Sistema está projetado para suportar demandas de centenas de milhares de acesso e passa a receber milhões: dificilmente estará preparado para tal salto de escala</a:t>
            </a:r>
          </a:p>
          <a:p>
            <a:r>
              <a:rPr lang="pt-PT" sz="3600" dirty="0"/>
              <a:t>Tecnologia e arquitetura do sistema podem não ser adequados para atender essa escala de usuários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746125"/>
            <a:ext cx="5044966" cy="253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FFFF00"/>
                </a:solidFill>
              </a:rPr>
              <a:t>Realizavam tarefas requerendo alto poder de processamento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85AA3-E8E7-3143-8810-6239274F38B1}"/>
              </a:ext>
            </a:extLst>
          </p:cNvPr>
          <p:cNvSpPr txBox="1"/>
          <p:nvPr/>
        </p:nvSpPr>
        <p:spPr>
          <a:xfrm>
            <a:off x="406790" y="636926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</a:rPr>
              <a:t>Img: </a:t>
            </a:r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giphy.com</a:t>
            </a:r>
            <a:endParaRPr lang="en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r">
              <a:buNone/>
            </a:pPr>
            <a:r>
              <a:rPr lang="en-US" sz="3600" i="1" dirty="0">
                <a:hlinkClick r:id="rId2"/>
              </a:rPr>
              <a:t>Scaling </a:t>
            </a:r>
            <a:r>
              <a:rPr lang="en-US" sz="3600" i="1" dirty="0" err="1">
                <a:hlinkClick r:id="rId2"/>
              </a:rPr>
              <a:t>Instragram</a:t>
            </a:r>
            <a:r>
              <a:rPr lang="en-US" sz="3600" i="1" dirty="0">
                <a:hlinkClick r:id="rId2"/>
              </a:rPr>
              <a:t> Infra</a:t>
            </a:r>
            <a:r>
              <a:rPr lang="en-US" sz="3600" dirty="0">
                <a:hlinkClick r:id="rId2"/>
              </a:rPr>
              <a:t> - Lisa Guo, 2016</a:t>
            </a:r>
            <a:endParaRPr lang="en-US" sz="3600" dirty="0"/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70667"/>
            <a:ext cx="10908264" cy="4106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931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Problemas são mais perceptíveis em aplicações de comunicação em tempo real e jogos online</a:t>
            </a:r>
          </a:p>
          <a:p>
            <a:r>
              <a:rPr lang="pt" sz="3200" dirty="0"/>
              <a:t>O </a:t>
            </a:r>
            <a:r>
              <a:rPr lang="pt" sz="3200" i="1" dirty="0" err="1"/>
              <a:t>delay</a:t>
            </a:r>
            <a:r>
              <a:rPr lang="pt" sz="3200" dirty="0"/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540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 esforço para administração do sistema ainda é baixo, mesmo com o aumento de usuários e recursos [SDPP]</a:t>
            </a:r>
          </a:p>
          <a:p>
            <a:r>
              <a:rPr lang="pt" sz="3200" dirty="0"/>
              <a:t>Os profissionais que administram o sistema não devem perceber o impacto do aumento do tamanho.</a:t>
            </a:r>
          </a:p>
          <a:p>
            <a:r>
              <a:rPr lang="pt" sz="3200" dirty="0"/>
              <a:t>Sistema convencional de uma loja virtual: processo de separação e envio das encomendas é manual, tais estágios precisam ser registrados no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Tal sistema é escalável administrativamente?</a:t>
            </a:r>
          </a:p>
          <a:p>
            <a:r>
              <a:rPr lang="pt" sz="3600" dirty="0"/>
              <a:t>Não é, pois o aumento das vendas vai tornar o processamento manual do envio mais lento, requerendo mais funcionários.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09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administrativa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343680"/>
          </a:xfrm>
        </p:spPr>
        <p:txBody>
          <a:bodyPr>
            <a:normAutofit/>
          </a:bodyPr>
          <a:lstStyle/>
          <a:p>
            <a:r>
              <a:rPr lang="pt" sz="3200" dirty="0"/>
              <a:t>A Amazon possui processos </a:t>
            </a:r>
            <a:r>
              <a:rPr lang="pt" sz="3200" dirty="0" err="1"/>
              <a:t>semi-automatizados</a:t>
            </a:r>
            <a:r>
              <a:rPr lang="pt" sz="3200" dirty="0"/>
              <a:t> por meio de robôs. </a:t>
            </a:r>
            <a:r>
              <a:rPr lang="en-US" sz="3200" dirty="0">
                <a:hlinkClick r:id="rId3"/>
              </a:rPr>
              <a:t>https://youtu.be/Ox05Bks2Q3s</a:t>
            </a:r>
            <a:r>
              <a:rPr lang="en-US" sz="3200" dirty="0"/>
              <a:t> </a:t>
            </a:r>
            <a:endParaRPr lang="pt" sz="3200" dirty="0"/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85</a:t>
            </a:fld>
            <a:endParaRPr lang="en-US" dirty="0"/>
          </a:p>
        </p:txBody>
      </p:sp>
      <p:pic>
        <p:nvPicPr>
          <p:cNvPr id="5" name="Amazon Warehouse Order Picking Robots">
            <a:hlinkClick r:id="" action="ppaction://media"/>
            <a:extLst>
              <a:ext uri="{FF2B5EF4-FFF2-40B4-BE49-F238E27FC236}">
                <a16:creationId xmlns:a16="http://schemas.microsoft.com/office/drawing/2014/main" id="{962DFF58-7A57-8543-9DBE-3F2B45A2461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8438" y="2538959"/>
            <a:ext cx="7610006" cy="428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8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3098800"/>
            <a:ext cx="10908264" cy="3378199"/>
          </a:xfrm>
        </p:spPr>
        <p:txBody>
          <a:bodyPr>
            <a:normAutofit/>
          </a:bodyPr>
          <a:lstStyle/>
          <a:p>
            <a:r>
              <a:rPr lang="pt" sz="3200" dirty="0"/>
              <a:t>Tornar um sistema escalável em uma ou mais dimensões é um grande desafio</a:t>
            </a:r>
          </a:p>
          <a:p>
            <a:r>
              <a:rPr lang="pt" sz="3200" dirty="0"/>
              <a:t>É preciso fazer um balanço entre benefícios e desvantagens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92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r>
              <a:rPr lang="pt" sz="3200" dirty="0"/>
              <a:t>Uma das desvantagens é que o aumenta da escala para atender mais usuários pode trazer perdas de desempenho em geral [SDPP]</a:t>
            </a:r>
          </a:p>
          <a:p>
            <a:r>
              <a:rPr lang="pt" sz="3200" dirty="0"/>
              <a:t>Mais computadores pode aumentar a troca de mensagens e o tempo de resposta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33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Robôs da </a:t>
            </a:r>
            <a:r>
              <a:rPr lang="pt" sz="3200" dirty="0" err="1"/>
              <a:t>Amazon</a:t>
            </a:r>
            <a:r>
              <a:rPr lang="pt" sz="3200" dirty="0"/>
              <a:t>: aumentar o número de robôs em operação (que pode ser automático) pode congestionar os corredores</a:t>
            </a:r>
          </a:p>
          <a:p>
            <a:r>
              <a:rPr lang="pt" sz="3200" dirty="0"/>
              <a:t>Causaria uma perda de desempenho geral</a:t>
            </a:r>
          </a:p>
          <a:p>
            <a:r>
              <a:rPr lang="pt" sz="3200" dirty="0"/>
              <a:t>...introduziria uma certa lentidão em todo 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16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Problemas 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472267"/>
            <a:ext cx="10908264" cy="40047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200" dirty="0"/>
              <a:t>Para cada uma das 3 dimensões em que um sistema pode ser escalável, existem problemas associados quando uma dessas dimensões é alterada.</a:t>
            </a:r>
          </a:p>
          <a:p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74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015" y="381000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Muitas dessas tarefas eram processadas em lote </a:t>
            </a:r>
            <a:b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(batch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pt" sz="4000" b="1" dirty="0">
              <a:solidFill>
                <a:schemeClr val="bg1"/>
              </a:solidFill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Apenas um servidor para atender os usuários e gerenciar recursos</a:t>
            </a:r>
          </a:p>
          <a:p>
            <a:r>
              <a:rPr lang="pt" sz="3600" dirty="0"/>
              <a:t>Aumento no número de usuários ou </a:t>
            </a:r>
            <a:r>
              <a:rPr lang="pt" sz="3600" dirty="0" err="1"/>
              <a:t>recursoss</a:t>
            </a:r>
            <a:r>
              <a:rPr lang="pt" sz="3600" dirty="0"/>
              <a:t>: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Servidor pode se tornar um gargalo: ineficiente com o aumento da demanda.</a:t>
            </a:r>
          </a:p>
          <a:p>
            <a:r>
              <a:rPr lang="en-US" sz="3600" b="1" dirty="0" err="1"/>
              <a:t>Gargalo</a:t>
            </a:r>
            <a:r>
              <a:rPr lang="en-US" sz="3600" dirty="0"/>
              <a:t>: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 (</a:t>
            </a:r>
            <a:r>
              <a:rPr lang="en-US" sz="3600" dirty="0" err="1"/>
              <a:t>lentidão</a:t>
            </a:r>
            <a:r>
              <a:rPr lang="en-US" sz="3600" dirty="0"/>
              <a:t>)</a:t>
            </a:r>
            <a:endParaRPr lang="pt" sz="3600" dirty="0"/>
          </a:p>
          <a:p>
            <a:r>
              <a:rPr lang="en-US" sz="3600" dirty="0" err="1"/>
              <a:t>Exemplo</a:t>
            </a:r>
            <a:r>
              <a:rPr lang="en-US" sz="3600" dirty="0"/>
              <a:t>: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Tempo médio de espera aumenta com novos clientes</a:t>
            </a:r>
          </a:p>
          <a:p>
            <a:r>
              <a:rPr lang="pt" sz="3600" dirty="0"/>
              <a:t>... fila tende a aumentar: círculo vicioso</a:t>
            </a:r>
          </a:p>
          <a:p>
            <a:r>
              <a:rPr lang="pt" sz="3600" dirty="0"/>
              <a:t>Solução imediata: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Ocorre com </a:t>
            </a:r>
            <a:r>
              <a:rPr lang="pt" sz="3200" dirty="0" err="1"/>
              <a:t>SGBDs</a:t>
            </a:r>
            <a:endParaRPr lang="pt" sz="3200" dirty="0"/>
          </a:p>
          <a:p>
            <a:r>
              <a:rPr lang="pt" sz="3200" dirty="0"/>
              <a:t>Sistema pode ter vários servidores, mas todos acessam um único SGBD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SGBD único pode se tornar um gargalo com o aumento do número de usuários</a:t>
            </a:r>
          </a:p>
          <a:p>
            <a:r>
              <a:rPr lang="pt" sz="3200" dirty="0"/>
              <a:t>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Redes Sociais: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>
                <a:hlinkClick r:id="rId2"/>
              </a:rPr>
              <a:t>Facebbok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3493</Words>
  <Application>Microsoft Macintosh PowerPoint</Application>
  <PresentationFormat>Widescreen</PresentationFormat>
  <Paragraphs>514</Paragraphs>
  <Slides>122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26" baseType="lpstr">
      <vt:lpstr>Arial</vt:lpstr>
      <vt:lpstr>Calibri</vt:lpstr>
      <vt:lpstr>Century Gothic</vt:lpstr>
      <vt:lpstr>Vapor Trail</vt:lpstr>
      <vt:lpstr>Fundamentos de Sistemas Distribuídos: o caminho que nos levou até eles</vt:lpstr>
      <vt:lpstr>A era dos mainframes</vt:lpstr>
      <vt:lpstr>Estes eram o que chamamos de servidores hoje</vt:lpstr>
      <vt:lpstr>Apesar do termo ainda ser utilizado e terem evoluído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Processamento em lote</vt:lpstr>
      <vt:lpstr>Processamento em lote (batch)</vt:lpstr>
      <vt:lpstr>Processamento em lote</vt:lpstr>
      <vt:lpstr>Processamento em lote</vt:lpstr>
      <vt:lpstr>Surgimento dos sistemas distribuídos (SDs)</vt:lpstr>
      <vt:lpstr>Terminais burros</vt:lpstr>
      <vt:lpstr>Terminais  Burros</vt:lpstr>
      <vt:lpstr>Thin Client</vt:lpstr>
      <vt:lpstr>Surgimento dos sds</vt:lpstr>
      <vt:lpstr>PowerPoint Presentation</vt:lpstr>
      <vt:lpstr>Dividir pra Conquistar: Ordenação</vt:lpstr>
      <vt:lpstr>Dividir pra Conquistar: Jogos</vt:lpstr>
      <vt:lpstr>PowerPoint Presentation</vt:lpstr>
      <vt:lpstr>🚀 Propulsão dos sistemas distribúidos</vt:lpstr>
      <vt:lpstr>Propulsão dos SDs</vt:lpstr>
      <vt:lpstr>Propulsão dos SDs</vt:lpstr>
      <vt:lpstr>Propulsão dos SDs</vt:lpstr>
      <vt:lpstr>Propulsão dos SDs</vt:lpstr>
      <vt:lpstr>propulsão dos sds</vt:lpstr>
      <vt:lpstr>Definições de sds</vt:lpstr>
      <vt:lpstr>Definições de sds</vt:lpstr>
      <vt:lpstr>Definições de sds</vt:lpstr>
      <vt:lpstr>Características</vt:lpstr>
      <vt:lpstr>Características</vt:lpstr>
      <vt:lpstr>Características</vt:lpstr>
      <vt:lpstr>Características</vt:lpstr>
      <vt:lpstr>PowerPoint Presentation</vt:lpstr>
      <vt:lpstr>PowerPoint Presentation</vt:lpstr>
      <vt:lpstr>exemplos de sds</vt:lpstr>
      <vt:lpstr>exemplos de sds</vt:lpstr>
      <vt:lpstr>Resumindo características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ESCALABILIDADE</vt:lpstr>
      <vt:lpstr>dimensões ESCALABILIDADE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ESCALABILIDADE de tamanho</vt:lpstr>
      <vt:lpstr>Virtualização</vt:lpstr>
      <vt:lpstr>Virtualização</vt:lpstr>
      <vt:lpstr>Virtualização</vt:lpstr>
      <vt:lpstr>Máquinas Virtuais (VMs)</vt:lpstr>
      <vt:lpstr>Contêiners</vt:lpstr>
      <vt:lpstr>Contêiners</vt:lpstr>
      <vt:lpstr>Contêiners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geográfica</vt:lpstr>
      <vt:lpstr>ESCALABILIDADE administrativa</vt:lpstr>
      <vt:lpstr>ESCALABILIDADE administrativa</vt:lpstr>
      <vt:lpstr>ESCALABILIDADE administrativa</vt:lpstr>
      <vt:lpstr>Problemas de ESCALABILIDADE</vt:lpstr>
      <vt:lpstr>Problemas de ESCALABILIDADE</vt:lpstr>
      <vt:lpstr>Problemas de ESCALABILIDADE</vt:lpstr>
      <vt:lpstr>Problemas de ESCALABILIDADE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Sistemas Distribuídos: o caminho que nos levou até eles</dc:title>
  <dc:creator>Manoel Campos da Silva Filho</dc:creator>
  <cp:lastModifiedBy>Manoel Campos da Silva Filho</cp:lastModifiedBy>
  <cp:revision>49</cp:revision>
  <dcterms:created xsi:type="dcterms:W3CDTF">2020-09-15T13:27:44Z</dcterms:created>
  <dcterms:modified xsi:type="dcterms:W3CDTF">2020-09-15T23:36:43Z</dcterms:modified>
</cp:coreProperties>
</file>